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1"/>
  </p:notesMasterIdLst>
  <p:sldIdLst>
    <p:sldId id="258" r:id="rId2"/>
    <p:sldId id="265" r:id="rId3"/>
    <p:sldId id="260" r:id="rId4"/>
    <p:sldId id="273" r:id="rId5"/>
    <p:sldId id="289" r:id="rId6"/>
    <p:sldId id="278" r:id="rId7"/>
    <p:sldId id="286" r:id="rId8"/>
    <p:sldId id="281" r:id="rId9"/>
    <p:sldId id="282" r:id="rId10"/>
    <p:sldId id="283" r:id="rId11"/>
    <p:sldId id="284" r:id="rId12"/>
    <p:sldId id="285" r:id="rId13"/>
    <p:sldId id="271" r:id="rId14"/>
    <p:sldId id="276" r:id="rId15"/>
    <p:sldId id="275" r:id="rId16"/>
    <p:sldId id="267" r:id="rId17"/>
    <p:sldId id="266" r:id="rId18"/>
    <p:sldId id="270" r:id="rId19"/>
    <p:sldId id="288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53CB621-25A4-44D8-A191-851E93607D05}">
          <p14:sldIdLst>
            <p14:sldId id="258"/>
            <p14:sldId id="265"/>
            <p14:sldId id="260"/>
            <p14:sldId id="273"/>
            <p14:sldId id="289"/>
          </p14:sldIdLst>
        </p14:section>
        <p14:section name="API" id="{FF0C3EA5-A606-43EB-80BC-DFC7669DF8DC}">
          <p14:sldIdLst>
            <p14:sldId id="278"/>
            <p14:sldId id="286"/>
            <p14:sldId id="281"/>
            <p14:sldId id="282"/>
            <p14:sldId id="283"/>
            <p14:sldId id="284"/>
            <p14:sldId id="285"/>
          </p14:sldIdLst>
        </p14:section>
        <p14:section name="使用場域" id="{15614C8C-1A7C-47A9-BD2E-B75128FFBAB3}">
          <p14:sldIdLst>
            <p14:sldId id="271"/>
            <p14:sldId id="276"/>
            <p14:sldId id="275"/>
          </p14:sldIdLst>
        </p14:section>
        <p14:section name="樣本測試" id="{5355D763-8362-43B8-A860-1B2691F5FA8B}">
          <p14:sldIdLst>
            <p14:sldId id="267"/>
            <p14:sldId id="266"/>
            <p14:sldId id="270"/>
          </p14:sldIdLst>
        </p14:section>
        <p14:section name="其他" id="{621C1B21-2166-43CE-863C-04A725ABF34F}">
          <p14:sldIdLst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100D3F-793C-481E-8935-77B374DEE4B6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84954-D9EF-4ADD-9FB6-CC6C5D87F8E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158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838200" y="4295163"/>
            <a:ext cx="10515600" cy="1964122"/>
          </a:xfrm>
        </p:spPr>
        <p:txBody>
          <a:bodyPr>
            <a:normAutofit/>
          </a:bodyPr>
          <a:lstStyle>
            <a:lvl1pPr marL="0" indent="0" algn="l">
              <a:spcBef>
                <a:spcPts val="100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38200" y="1389529"/>
            <a:ext cx="10515600" cy="2905634"/>
          </a:xfrm>
        </p:spPr>
        <p:txBody>
          <a:bodyPr anchor="t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396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259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49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09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201850"/>
            <a:ext cx="10515600" cy="5037776"/>
          </a:xfrm>
        </p:spPr>
        <p:txBody>
          <a:bodyPr>
            <a:normAutofit/>
          </a:bodyPr>
          <a:lstStyle>
            <a:lvl1pPr hangingPunct="0">
              <a:defRPr sz="1600"/>
            </a:lvl1pPr>
            <a:lvl2pPr hangingPunct="0">
              <a:defRPr sz="1600"/>
            </a:lvl2pPr>
            <a:lvl3pPr hangingPunct="0">
              <a:defRPr sz="1600"/>
            </a:lvl3pPr>
            <a:lvl4pPr hangingPunct="0">
              <a:defRPr sz="1600"/>
            </a:lvl4pPr>
            <a:lvl5pPr hangingPunct="0">
              <a:defRPr sz="1600"/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342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597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25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67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081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561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697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96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202572"/>
            <a:ext cx="10515600" cy="5037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E68EA7F2-8F0C-4FCD-BF4C-8C120F2318FD}" type="datetimeFigureOut">
              <a:rPr lang="zh-TW" altLang="en-US" smtClean="0"/>
              <a:t>2023/5/30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C695CE1D-7945-4D71-B0B9-F387EAC5771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/>
        </p:nvCxnSpPr>
        <p:spPr>
          <a:xfrm>
            <a:off x="838200" y="1143848"/>
            <a:ext cx="105156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838200" y="6296092"/>
            <a:ext cx="10515600" cy="0"/>
          </a:xfrm>
          <a:prstGeom prst="line">
            <a:avLst/>
          </a:prstGeom>
          <a:ln w="57150">
            <a:solidFill>
              <a:srgbClr val="00B05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Shape 13" descr="C:\Documents and Settings\frederic\My Documents\My Pictures\Wallpaper Images\GSLAB_LOGO1-120x120.jpg"/>
          <p:cNvPicPr preferRelativeResize="0">
            <a:picLocks noChangeAspect="1"/>
          </p:cNvPicPr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1596536" y="6270925"/>
            <a:ext cx="561907" cy="5619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1367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144000" indent="-1440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yecontech.com/2020/02/27/bayesian_classifier/" TargetMode="External"/><Relationship Id="rId2" Type="http://schemas.openxmlformats.org/officeDocument/2006/relationships/hyperlink" Target="https://dahtah.github.io/imager/foreground_background.html#gradient-based-algorith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htah.github.io/imager/foreground_background.html#gradient-based-algorith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jackxj059/112images/tree/mast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74527613-C13B-4ADF-BE37-63C15A0F6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41904"/>
            <a:ext cx="2939473" cy="1095053"/>
          </a:xfrm>
        </p:spPr>
        <p:txBody>
          <a:bodyPr>
            <a:normAutofit/>
          </a:bodyPr>
          <a:lstStyle/>
          <a:p>
            <a:r>
              <a:rPr lang="en-US" altLang="zh-TW" dirty="0"/>
              <a:t>F111112126 </a:t>
            </a:r>
            <a:r>
              <a:rPr lang="zh-TW" altLang="en-US" dirty="0"/>
              <a:t>   陳家豪</a:t>
            </a:r>
            <a:r>
              <a:rPr lang="en-US" altLang="zh-TW" dirty="0"/>
              <a:t>C108112177</a:t>
            </a:r>
            <a:r>
              <a:rPr lang="zh-TW" altLang="en-US" dirty="0"/>
              <a:t>   劉益彤</a:t>
            </a:r>
            <a:endParaRPr lang="en-US" altLang="zh-TW" dirty="0"/>
          </a:p>
          <a:p>
            <a:r>
              <a:rPr lang="en-US" altLang="zh-TW" dirty="0"/>
              <a:t>2023/05/17</a:t>
            </a: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910EF92-3644-4622-A811-645D37C82C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788584"/>
            <a:ext cx="10515600" cy="1095053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嵌入式影像處理</a:t>
            </a:r>
            <a:br>
              <a:rPr lang="en-US" altLang="zh-TW" dirty="0"/>
            </a:br>
            <a:r>
              <a:rPr lang="zh-TW" altLang="en-US" dirty="0"/>
              <a:t>期末報告</a:t>
            </a:r>
          </a:p>
        </p:txBody>
      </p:sp>
    </p:spTree>
    <p:extLst>
      <p:ext uri="{BB962C8B-B14F-4D97-AF65-F5344CB8AC3E}">
        <p14:creationId xmlns:p14="http://schemas.microsoft.com/office/powerpoint/2010/main" val="84574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460221"/>
              </p:ext>
            </p:extLst>
          </p:nvPr>
        </p:nvGraphicFramePr>
        <p:xfrm>
          <a:off x="838200" y="1201850"/>
          <a:ext cx="8128000" cy="23977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hsvFeature</a:t>
                      </a:r>
                      <a:r>
                        <a:rPr lang="en-US" altLang="zh-TW" dirty="0"/>
                        <a:t>(image, x, y)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HSV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292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計算該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HSV</a:t>
                      </a:r>
                      <a:r>
                        <a:rPr lang="zh-TW" altLang="en-US" dirty="0"/>
                        <a:t>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508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分類器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9DC97A1-4BF5-FE71-974C-573C02675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698562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knnClassifier</a:t>
                      </a:r>
                      <a:r>
                        <a:rPr lang="en-US" altLang="zh-TW" dirty="0"/>
                        <a:t>(features, </a:t>
                      </a:r>
                      <a:r>
                        <a:rPr lang="en-US" altLang="zh-TW" dirty="0" err="1"/>
                        <a:t>n_neighbor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features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要預測的特徵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predict_result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預測的結果，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為陰影、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為物件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n_neighbor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要取幾個鄰居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5715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根據特徵預測該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為陰影或物件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6724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分類器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9DC97A1-4BF5-FE71-974C-573C02675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545090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bayesianClassifier</a:t>
                      </a:r>
                      <a:r>
                        <a:rPr lang="en-US" altLang="zh-TW" dirty="0"/>
                        <a:t>(features)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features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要預測的特徵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predict_result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預測的結果，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為陰影、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為物件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272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根據特徵預測該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為陰影或物件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732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4009F8D2-EB75-4BDB-A29C-FE791C828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雨天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C67FB09-76C0-468D-A07F-346B9B205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64" y="1651110"/>
            <a:ext cx="7439313" cy="420449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EF6A402-730A-4A42-9B5C-00E7CDA55483}"/>
              </a:ext>
            </a:extLst>
          </p:cNvPr>
          <p:cNvSpPr txBox="1"/>
          <p:nvPr/>
        </p:nvSpPr>
        <p:spPr>
          <a:xfrm>
            <a:off x="8277513" y="1651110"/>
            <a:ext cx="3914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在雨天的狀況下，我們預期前景可以移除倒影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CF1444C-DCAC-4627-B606-A4CEA8C86CC8}"/>
              </a:ext>
            </a:extLst>
          </p:cNvPr>
          <p:cNvSpPr/>
          <p:nvPr/>
        </p:nvSpPr>
        <p:spPr>
          <a:xfrm>
            <a:off x="4224043" y="2298138"/>
            <a:ext cx="946768" cy="130281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D55335-9397-4311-BF1B-EBAF0242E6BD}"/>
              </a:ext>
            </a:extLst>
          </p:cNvPr>
          <p:cNvSpPr/>
          <p:nvPr/>
        </p:nvSpPr>
        <p:spPr>
          <a:xfrm>
            <a:off x="4329239" y="3600956"/>
            <a:ext cx="841572" cy="6470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252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5CE1619-0CCC-4600-957E-55C8DC3BCA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13209"/>
            <a:ext cx="7101234" cy="3989374"/>
          </a:xfrm>
          <a:prstGeom prst="rect">
            <a:avLst/>
          </a:prstGeom>
        </p:spPr>
      </p:pic>
      <p:sp>
        <p:nvSpPr>
          <p:cNvPr id="4" name="標題 2">
            <a:extLst>
              <a:ext uri="{FF2B5EF4-FFF2-40B4-BE49-F238E27FC236}">
                <a16:creationId xmlns:a16="http://schemas.microsoft.com/office/drawing/2014/main" id="{D622D37E-E661-474C-9878-1F116ADEE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雨天夜晚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2ADBD1A0-4239-4A32-8426-FFEA776CBBAB}"/>
              </a:ext>
            </a:extLst>
          </p:cNvPr>
          <p:cNvSpPr txBox="1"/>
          <p:nvPr/>
        </p:nvSpPr>
        <p:spPr>
          <a:xfrm>
            <a:off x="8099488" y="1513209"/>
            <a:ext cx="3914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在雨天夜晚的狀況下，我們預期前景可以移除光的倒影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31187E5-4A1F-47FE-A8DA-B510FB5F4539}"/>
              </a:ext>
            </a:extLst>
          </p:cNvPr>
          <p:cNvSpPr/>
          <p:nvPr/>
        </p:nvSpPr>
        <p:spPr>
          <a:xfrm>
            <a:off x="3625233" y="2039413"/>
            <a:ext cx="590718" cy="71997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304D3C2-9B7F-496E-8858-709B59F782E1}"/>
              </a:ext>
            </a:extLst>
          </p:cNvPr>
          <p:cNvSpPr/>
          <p:nvPr/>
        </p:nvSpPr>
        <p:spPr>
          <a:xfrm>
            <a:off x="3625233" y="2790064"/>
            <a:ext cx="647362" cy="495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8662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D622D37E-E661-474C-9878-1F116ADEE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0000"/>
          </a:xfrm>
        </p:spPr>
        <p:txBody>
          <a:bodyPr/>
          <a:lstStyle/>
          <a:p>
            <a:r>
              <a:rPr lang="zh-TW" altLang="en-US" dirty="0"/>
              <a:t>使用場域</a:t>
            </a:r>
            <a:r>
              <a:rPr lang="en-US" altLang="zh-TW" dirty="0"/>
              <a:t>-</a:t>
            </a:r>
            <a:r>
              <a:rPr lang="zh-TW" altLang="en-US" dirty="0"/>
              <a:t>白天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8428DC4-40E2-47A7-B55A-DEC1C515D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38" y="1513209"/>
            <a:ext cx="7123381" cy="4021744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B29E490-3015-4193-BC27-06FC5A079EBA}"/>
              </a:ext>
            </a:extLst>
          </p:cNvPr>
          <p:cNvSpPr txBox="1"/>
          <p:nvPr/>
        </p:nvSpPr>
        <p:spPr>
          <a:xfrm>
            <a:off x="8099488" y="1513209"/>
            <a:ext cx="4092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在雨天夜晚的狀況下，我們預期前景可以移除陰影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，僅保留物件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1"/>
                </a:solidFill>
              </a:rPr>
              <a:t>藍框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E2D3158-F1C4-4520-9677-18A6397DDA44}"/>
              </a:ext>
            </a:extLst>
          </p:cNvPr>
          <p:cNvSpPr/>
          <p:nvPr/>
        </p:nvSpPr>
        <p:spPr>
          <a:xfrm>
            <a:off x="2341227" y="2508749"/>
            <a:ext cx="1254265" cy="147253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C7114C9-E03E-4427-8146-E2134AAF3823}"/>
              </a:ext>
            </a:extLst>
          </p:cNvPr>
          <p:cNvSpPr/>
          <p:nvPr/>
        </p:nvSpPr>
        <p:spPr>
          <a:xfrm>
            <a:off x="1238081" y="3267494"/>
            <a:ext cx="1254265" cy="8756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004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F61566-C2AF-4704-B8EB-0ECE8C9E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近期進度規劃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ABEF603-D960-476F-ADB8-0D820F9AEA11}"/>
              </a:ext>
            </a:extLst>
          </p:cNvPr>
          <p:cNvSpPr txBox="1"/>
          <p:nvPr/>
        </p:nvSpPr>
        <p:spPr>
          <a:xfrm>
            <a:off x="838200" y="1182081"/>
            <a:ext cx="6315159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為了確保目前採用的特徵足夠分類出物件與陰影兩個類別，針對各個特徵進行資料可視化。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在每張圖片中隨機取出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作為樣本，計算每個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pixel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RGB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HSV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值做為特徵。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1112B58A-118F-47E8-8E96-3EF1A55962F6}"/>
              </a:ext>
            </a:extLst>
          </p:cNvPr>
          <p:cNvGrpSpPr/>
          <p:nvPr/>
        </p:nvGrpSpPr>
        <p:grpSpPr>
          <a:xfrm>
            <a:off x="838200" y="2728913"/>
            <a:ext cx="4721028" cy="2385362"/>
            <a:chOff x="819734" y="3650883"/>
            <a:chExt cx="4721028" cy="238536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261DDC8A-4E99-402C-91DF-045E02DE0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9734" y="3983941"/>
              <a:ext cx="4721028" cy="825456"/>
            </a:xfrm>
            <a:prstGeom prst="rect">
              <a:avLst/>
            </a:prstGeom>
          </p:spPr>
        </p:pic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48F1AE14-9072-46F9-A29E-82B8D6841E3E}"/>
                </a:ext>
              </a:extLst>
            </p:cNvPr>
            <p:cNvSpPr txBox="1"/>
            <p:nvPr/>
          </p:nvSpPr>
          <p:spPr>
            <a:xfrm>
              <a:off x="838200" y="3650883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陰影樣本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D1385BD9-CE80-41FC-9BB6-B708CB86B8F0}"/>
                </a:ext>
              </a:extLst>
            </p:cNvPr>
            <p:cNvSpPr txBox="1"/>
            <p:nvPr/>
          </p:nvSpPr>
          <p:spPr>
            <a:xfrm>
              <a:off x="838200" y="4878625"/>
              <a:ext cx="16823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TW" altLang="en-US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物件樣本</a:t>
              </a:r>
              <a:r>
                <a:rPr lang="en-US" altLang="zh-TW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:</a:t>
              </a:r>
            </a:p>
          </p:txBody>
        </p:sp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656D71B0-A629-4BE2-8C9C-9B7C2CECD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5210789"/>
              <a:ext cx="4684096" cy="825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4926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ECCA90-0166-44F7-92A3-C7B891D8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RGB</a:t>
            </a:r>
            <a:r>
              <a:rPr lang="zh-TW" altLang="en-US" dirty="0"/>
              <a:t>、</a:t>
            </a:r>
            <a:r>
              <a:rPr lang="en-US" altLang="zh-TW" dirty="0"/>
              <a:t>HSV </a:t>
            </a:r>
            <a:r>
              <a:rPr lang="zh-TW" altLang="en-US" dirty="0"/>
              <a:t>資料可視化</a:t>
            </a:r>
          </a:p>
        </p:txBody>
      </p:sp>
      <p:pic>
        <p:nvPicPr>
          <p:cNvPr id="9" name="螢幕錄製 8">
            <a:hlinkClick r:id="" action="ppaction://media"/>
            <a:extLst>
              <a:ext uri="{FF2B5EF4-FFF2-40B4-BE49-F238E27FC236}">
                <a16:creationId xmlns:a16="http://schemas.microsoft.com/office/drawing/2014/main" id="{B9995FA5-D81E-4E4A-9469-FB4536C2FF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8462" y="1958272"/>
            <a:ext cx="4885585" cy="41550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8950C585-87F9-425D-8597-1C05577903AB}"/>
              </a:ext>
            </a:extLst>
          </p:cNvPr>
          <p:cNvSpPr txBox="1"/>
          <p:nvPr/>
        </p:nvSpPr>
        <p:spPr>
          <a:xfrm>
            <a:off x="838200" y="1164443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6FBD290A-BBF1-44AA-8EC3-DBB0E4740B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9748" y="1958272"/>
            <a:ext cx="4852590" cy="415503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3E6A408-DB1E-4188-A95C-82923D5B04B5}"/>
              </a:ext>
            </a:extLst>
          </p:cNvPr>
          <p:cNvSpPr/>
          <p:nvPr/>
        </p:nvSpPr>
        <p:spPr>
          <a:xfrm>
            <a:off x="8386797" y="1588940"/>
            <a:ext cx="578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RGB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B6FFECE-57B6-4F74-BB08-299D82A2C6D4}"/>
              </a:ext>
            </a:extLst>
          </p:cNvPr>
          <p:cNvSpPr/>
          <p:nvPr/>
        </p:nvSpPr>
        <p:spPr>
          <a:xfrm>
            <a:off x="3138965" y="1575657"/>
            <a:ext cx="564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HSV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92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8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43A7AC-70B0-41DD-B71B-A189A98D6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LBP</a:t>
            </a:r>
            <a:r>
              <a:rPr lang="zh-TW" altLang="en-US" dirty="0"/>
              <a:t> 範圍內標準差 資料可視化</a:t>
            </a:r>
          </a:p>
        </p:txBody>
      </p:sp>
      <p:pic>
        <p:nvPicPr>
          <p:cNvPr id="9" name="內容版面配置區 3">
            <a:extLst>
              <a:ext uri="{FF2B5EF4-FFF2-40B4-BE49-F238E27FC236}">
                <a16:creationId xmlns:a16="http://schemas.microsoft.com/office/drawing/2014/main" id="{72119094-A071-431D-AD15-6D1AB15B4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23007"/>
            <a:ext cx="4869058" cy="415503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2B35DB6C-4EE1-429A-AC65-3B35E2ABB15A}"/>
              </a:ext>
            </a:extLst>
          </p:cNvPr>
          <p:cNvSpPr txBox="1"/>
          <p:nvPr/>
        </p:nvSpPr>
        <p:spPr>
          <a:xfrm>
            <a:off x="838200" y="1230900"/>
            <a:ext cx="2293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00B0F0"/>
                </a:solidFill>
              </a:rPr>
              <a:t>O</a:t>
            </a:r>
            <a:r>
              <a:rPr lang="zh-TW" altLang="en-US" dirty="0">
                <a:solidFill>
                  <a:srgbClr val="00B0F0"/>
                </a:solidFill>
              </a:rPr>
              <a:t> 為陰影的像素</a:t>
            </a:r>
            <a:endParaRPr lang="en-US" altLang="zh-TW" dirty="0">
              <a:solidFill>
                <a:srgbClr val="00B0F0"/>
              </a:solidFill>
            </a:endParaRPr>
          </a:p>
          <a:p>
            <a:r>
              <a:rPr lang="en-US" altLang="zh-TW" dirty="0">
                <a:solidFill>
                  <a:schemeClr val="accent5">
                    <a:lumMod val="75000"/>
                  </a:schemeClr>
                </a:solidFill>
              </a:rPr>
              <a:t>X</a:t>
            </a:r>
            <a:r>
              <a:rPr lang="zh-TW" altLang="en-US" dirty="0">
                <a:solidFill>
                  <a:schemeClr val="accent5">
                    <a:lumMod val="75000"/>
                  </a:schemeClr>
                </a:solidFill>
              </a:rPr>
              <a:t> 為物件的像素</a:t>
            </a:r>
          </a:p>
        </p:txBody>
      </p:sp>
    </p:spTree>
    <p:extLst>
      <p:ext uri="{BB962C8B-B14F-4D97-AF65-F5344CB8AC3E}">
        <p14:creationId xmlns:p14="http://schemas.microsoft.com/office/powerpoint/2010/main" val="104516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>
                <a:hlinkClick r:id="rId2"/>
              </a:rPr>
              <a:t>Foreground/background segmentation using imager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hlinkClick r:id="rId3"/>
              </a:rPr>
              <a:t>[</a:t>
            </a:r>
            <a:r>
              <a:rPr lang="zh-TW" altLang="en-US" dirty="0">
                <a:hlinkClick r:id="rId3"/>
              </a:rPr>
              <a:t>機器學習首部曲</a:t>
            </a:r>
            <a:r>
              <a:rPr lang="en-US" altLang="zh-TW" dirty="0">
                <a:hlinkClick r:id="rId3"/>
              </a:rPr>
              <a:t>] </a:t>
            </a:r>
            <a:r>
              <a:rPr lang="zh-TW" altLang="en-US" dirty="0">
                <a:hlinkClick r:id="rId3"/>
              </a:rPr>
              <a:t>貝氏分類器 </a:t>
            </a:r>
            <a:r>
              <a:rPr lang="en-US" altLang="zh-TW" dirty="0">
                <a:hlinkClick r:id="rId3"/>
              </a:rPr>
              <a:t>Bayesian Classifier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</p:spTree>
    <p:extLst>
      <p:ext uri="{BB962C8B-B14F-4D97-AF65-F5344CB8AC3E}">
        <p14:creationId xmlns:p14="http://schemas.microsoft.com/office/powerpoint/2010/main" val="190094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8AEBFD2-853C-4934-8255-EE6FF231E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題目</a:t>
            </a:r>
          </a:p>
        </p:txBody>
      </p:sp>
      <p:pic>
        <p:nvPicPr>
          <p:cNvPr id="1026" name="Picture 2" descr="https://dahtah.github.io/imager/foreground_background_files/figure-html/unnamed-chunk-3-1.png">
            <a:extLst>
              <a:ext uri="{FF2B5EF4-FFF2-40B4-BE49-F238E27FC236}">
                <a16:creationId xmlns:a16="http://schemas.microsoft.com/office/drawing/2014/main" id="{C363D23A-4055-4183-9D27-70C294348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57" y="1255667"/>
            <a:ext cx="3582040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DDD3554-E53C-4C93-A2B6-1D9FC88703DA}"/>
              </a:ext>
            </a:extLst>
          </p:cNvPr>
          <p:cNvSpPr txBox="1"/>
          <p:nvPr/>
        </p:nvSpPr>
        <p:spPr>
          <a:xfrm>
            <a:off x="1230745" y="5431130"/>
            <a:ext cx="9990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資料來源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>
                <a:hlinkClick r:id="rId3"/>
              </a:rPr>
              <a:t>Foreground/background segmentation using imager (dahtah.github.io)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203825D-F7C3-403E-98BE-A500621B3A1A}"/>
              </a:ext>
            </a:extLst>
          </p:cNvPr>
          <p:cNvSpPr txBox="1"/>
          <p:nvPr/>
        </p:nvSpPr>
        <p:spPr>
          <a:xfrm>
            <a:off x="7411603" y="1264583"/>
            <a:ext cx="4780397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之前老師有分享過利用</a:t>
            </a:r>
            <a:r>
              <a:rPr lang="en-US" altLang="zh-TW" dirty="0"/>
              <a:t>KNN</a:t>
            </a:r>
            <a:r>
              <a:rPr lang="zh-TW" altLang="en-US" dirty="0"/>
              <a:t>分類出前、後景 </a:t>
            </a:r>
            <a:r>
              <a:rPr lang="en-US" altLang="zh-TW" dirty="0"/>
              <a:t>Pixel </a:t>
            </a:r>
            <a:r>
              <a:rPr lang="zh-TW" altLang="en-US" dirty="0"/>
              <a:t>的方式。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作法為找出前景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rgbClr val="FF0000"/>
                </a:solidFill>
              </a:rPr>
              <a:t>紅框</a:t>
            </a:r>
            <a:r>
              <a:rPr lang="en-US" altLang="zh-TW" dirty="0"/>
              <a:t>)</a:t>
            </a:r>
            <a:r>
              <a:rPr lang="zh-TW" altLang="en-US" dirty="0"/>
              <a:t>，背景</a:t>
            </a:r>
            <a:r>
              <a:rPr lang="en-US" altLang="zh-TW" dirty="0"/>
              <a:t>(</a:t>
            </a:r>
            <a:r>
              <a:rPr lang="zh-TW" altLang="en-US" dirty="0">
                <a:solidFill>
                  <a:schemeClr val="accent5"/>
                </a:solidFill>
              </a:rPr>
              <a:t>藍框</a:t>
            </a:r>
            <a:r>
              <a:rPr lang="en-US" altLang="zh-TW" dirty="0"/>
              <a:t>)</a:t>
            </a:r>
            <a:r>
              <a:rPr lang="zh-TW" altLang="en-US" dirty="0"/>
              <a:t>，用框框內的 </a:t>
            </a:r>
            <a:r>
              <a:rPr lang="en-US" altLang="zh-TW" dirty="0"/>
              <a:t>pixel</a:t>
            </a:r>
            <a:r>
              <a:rPr lang="zh-TW" altLang="en-US" dirty="0"/>
              <a:t> 點進行</a:t>
            </a:r>
            <a:r>
              <a:rPr lang="en-US" altLang="zh-TW" dirty="0" err="1"/>
              <a:t>knn</a:t>
            </a:r>
            <a:r>
              <a:rPr lang="zh-TW" altLang="en-US" dirty="0"/>
              <a:t>的訓練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再針對畫面中所有的</a:t>
            </a:r>
            <a:r>
              <a:rPr lang="en-US" altLang="zh-TW" dirty="0"/>
              <a:t>pixel</a:t>
            </a:r>
            <a:r>
              <a:rPr lang="zh-TW" altLang="en-US" dirty="0"/>
              <a:t>進行分類，進而切割出前景與後景。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我們希望可以效仿這種方式</a:t>
            </a:r>
            <a:r>
              <a:rPr lang="zh-TW" altLang="en-US" dirty="0">
                <a:solidFill>
                  <a:srgbClr val="FF0000"/>
                </a:solidFill>
              </a:rPr>
              <a:t>切割出畫面中的陰影</a:t>
            </a:r>
            <a:endParaRPr lang="en-US" altLang="zh-TW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pic>
        <p:nvPicPr>
          <p:cNvPr id="1028" name="Picture 4" descr="https://dahtah.github.io/imager/foreground_background_files/figure-html/unnamed-chunk-7-1.png">
            <a:extLst>
              <a:ext uri="{FF2B5EF4-FFF2-40B4-BE49-F238E27FC236}">
                <a16:creationId xmlns:a16="http://schemas.microsoft.com/office/drawing/2014/main" id="{D20F4884-337D-4A91-AE40-729BCC1C1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470" y="1264583"/>
            <a:ext cx="3582041" cy="33064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55E3D91-E9FD-4C50-A9A8-D1F656424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1761" y="3767959"/>
            <a:ext cx="3582039" cy="151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39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34A18-D072-4EC5-8DB3-DE3850B72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1661"/>
            <a:ext cx="8534400" cy="1276158"/>
          </a:xfrm>
        </p:spPr>
        <p:txBody>
          <a:bodyPr/>
          <a:lstStyle/>
          <a:p>
            <a:r>
              <a:rPr lang="en-US" altLang="zh-TW" dirty="0"/>
              <a:t>Break down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修正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FE56821-7477-4923-8BF6-7012E1A2B490}"/>
              </a:ext>
            </a:extLst>
          </p:cNvPr>
          <p:cNvSpPr/>
          <p:nvPr/>
        </p:nvSpPr>
        <p:spPr>
          <a:xfrm>
            <a:off x="5005726" y="1762186"/>
            <a:ext cx="1057563" cy="5175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主程式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CACA251-059C-4066-AE2B-D165502961E3}"/>
              </a:ext>
            </a:extLst>
          </p:cNvPr>
          <p:cNvSpPr/>
          <p:nvPr/>
        </p:nvSpPr>
        <p:spPr>
          <a:xfrm>
            <a:off x="2349770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分類器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8C49609-233F-4EC1-9C05-3CA587825E19}"/>
              </a:ext>
            </a:extLst>
          </p:cNvPr>
          <p:cNvSpPr/>
          <p:nvPr/>
        </p:nvSpPr>
        <p:spPr>
          <a:xfrm>
            <a:off x="7394763" y="2983583"/>
            <a:ext cx="1251538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特徵計算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20C1A21-9EB3-4D8E-A2B9-35B765FE9EFC}"/>
              </a:ext>
            </a:extLst>
          </p:cNvPr>
          <p:cNvSpPr/>
          <p:nvPr/>
        </p:nvSpPr>
        <p:spPr>
          <a:xfrm>
            <a:off x="2349770" y="4099970"/>
            <a:ext cx="1015993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KNN</a:t>
            </a:r>
            <a:endParaRPr lang="zh-TW" altLang="en-US" dirty="0"/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D3563625-A680-4CD7-A2CC-62F5B1B387FB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 rot="16200000" flipH="1">
            <a:off x="6425595" y="1388645"/>
            <a:ext cx="703851" cy="248602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A3B27C18-526C-4ADF-A025-7BDCD52F6098}"/>
              </a:ext>
            </a:extLst>
          </p:cNvPr>
          <p:cNvSpPr/>
          <p:nvPr/>
        </p:nvSpPr>
        <p:spPr>
          <a:xfrm>
            <a:off x="6691323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LBP</a:t>
            </a:r>
          </a:p>
        </p:txBody>
      </p:sp>
      <p:cxnSp>
        <p:nvCxnSpPr>
          <p:cNvPr id="35" name="接點: 肘形 34">
            <a:extLst>
              <a:ext uri="{FF2B5EF4-FFF2-40B4-BE49-F238E27FC236}">
                <a16:creationId xmlns:a16="http://schemas.microsoft.com/office/drawing/2014/main" id="{E379B2EF-7203-4752-8F41-F7B140ADFF98}"/>
              </a:ext>
            </a:extLst>
          </p:cNvPr>
          <p:cNvCxnSpPr>
            <a:cxnSpLocks/>
            <a:stCxn id="6" idx="2"/>
            <a:endCxn id="31" idx="0"/>
          </p:cNvCxnSpPr>
          <p:nvPr/>
        </p:nvCxnSpPr>
        <p:spPr>
          <a:xfrm rot="5400000">
            <a:off x="7343465" y="3395935"/>
            <a:ext cx="592962" cy="76117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709B508B-2322-45BF-B2C8-0F584C41A519}"/>
              </a:ext>
            </a:extLst>
          </p:cNvPr>
          <p:cNvCxnSpPr>
            <a:stCxn id="3" idx="2"/>
            <a:endCxn id="5" idx="0"/>
          </p:cNvCxnSpPr>
          <p:nvPr/>
        </p:nvCxnSpPr>
        <p:spPr>
          <a:xfrm rot="5400000">
            <a:off x="3844213" y="1293287"/>
            <a:ext cx="703851" cy="267674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FB716F7B-6F86-4EB3-9DFF-EAD20D89C5CC}"/>
              </a:ext>
            </a:extLst>
          </p:cNvPr>
          <p:cNvSpPr/>
          <p:nvPr/>
        </p:nvSpPr>
        <p:spPr>
          <a:xfrm>
            <a:off x="8210990" y="4073002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RGB</a:t>
            </a:r>
            <a:r>
              <a:rPr lang="zh-TW" altLang="en-US" dirty="0"/>
              <a:t> 值</a:t>
            </a:r>
            <a:endParaRPr lang="en-US" altLang="zh-TW" dirty="0"/>
          </a:p>
        </p:txBody>
      </p:sp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27562E9E-593F-45BA-98B9-742594F0634E}"/>
              </a:ext>
            </a:extLst>
          </p:cNvPr>
          <p:cNvSpPr/>
          <p:nvPr/>
        </p:nvSpPr>
        <p:spPr>
          <a:xfrm>
            <a:off x="9595875" y="4076469"/>
            <a:ext cx="1136072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HSV</a:t>
            </a:r>
            <a:r>
              <a:rPr lang="zh-TW" altLang="en-US" dirty="0"/>
              <a:t>值</a:t>
            </a:r>
            <a:endParaRPr lang="en-US" altLang="zh-TW" dirty="0"/>
          </a:p>
        </p:txBody>
      </p: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A60C6F99-456D-4933-B474-71A9146FC19C}"/>
              </a:ext>
            </a:extLst>
          </p:cNvPr>
          <p:cNvCxnSpPr>
            <a:cxnSpLocks/>
            <a:stCxn id="6" idx="2"/>
            <a:endCxn id="34" idx="0"/>
          </p:cNvCxnSpPr>
          <p:nvPr/>
        </p:nvCxnSpPr>
        <p:spPr>
          <a:xfrm rot="16200000" flipH="1">
            <a:off x="8794007" y="2706564"/>
            <a:ext cx="596429" cy="2143379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接點: 肘形 49">
            <a:extLst>
              <a:ext uri="{FF2B5EF4-FFF2-40B4-BE49-F238E27FC236}">
                <a16:creationId xmlns:a16="http://schemas.microsoft.com/office/drawing/2014/main" id="{09C1605A-375D-4ED0-B6FB-E94837348CA0}"/>
              </a:ext>
            </a:extLst>
          </p:cNvPr>
          <p:cNvCxnSpPr>
            <a:cxnSpLocks/>
            <a:stCxn id="6" idx="2"/>
            <a:endCxn id="33" idx="0"/>
          </p:cNvCxnSpPr>
          <p:nvPr/>
        </p:nvCxnSpPr>
        <p:spPr>
          <a:xfrm rot="16200000" flipH="1">
            <a:off x="8103298" y="3397274"/>
            <a:ext cx="592962" cy="7584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: 圓角 73">
            <a:extLst>
              <a:ext uri="{FF2B5EF4-FFF2-40B4-BE49-F238E27FC236}">
                <a16:creationId xmlns:a16="http://schemas.microsoft.com/office/drawing/2014/main" id="{83121B96-2CFD-4485-8B12-31F6C1D19258}"/>
              </a:ext>
            </a:extLst>
          </p:cNvPr>
          <p:cNvSpPr/>
          <p:nvPr/>
        </p:nvSpPr>
        <p:spPr>
          <a:xfrm>
            <a:off x="783636" y="2983583"/>
            <a:ext cx="1015993" cy="496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取前景</a:t>
            </a:r>
          </a:p>
        </p:txBody>
      </p:sp>
      <p:sp>
        <p:nvSpPr>
          <p:cNvPr id="77" name="矩形: 圓角 76">
            <a:extLst>
              <a:ext uri="{FF2B5EF4-FFF2-40B4-BE49-F238E27FC236}">
                <a16:creationId xmlns:a16="http://schemas.microsoft.com/office/drawing/2014/main" id="{C7B26350-2D62-41EA-B1F3-E67EB038F85B}"/>
              </a:ext>
            </a:extLst>
          </p:cNvPr>
          <p:cNvSpPr/>
          <p:nvPr/>
        </p:nvSpPr>
        <p:spPr>
          <a:xfrm>
            <a:off x="677126" y="4103605"/>
            <a:ext cx="1229011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背景模型</a:t>
            </a:r>
          </a:p>
        </p:txBody>
      </p: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0A64D52C-4761-411E-91E7-8510FD6BAC37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2857767" y="3480040"/>
            <a:ext cx="0" cy="619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接點 79">
            <a:extLst>
              <a:ext uri="{FF2B5EF4-FFF2-40B4-BE49-F238E27FC236}">
                <a16:creationId xmlns:a16="http://schemas.microsoft.com/office/drawing/2014/main" id="{2E7DF7BA-5C2C-4002-9E5C-4A258AF901B1}"/>
              </a:ext>
            </a:extLst>
          </p:cNvPr>
          <p:cNvCxnSpPr>
            <a:stCxn id="74" idx="2"/>
            <a:endCxn id="77" idx="0"/>
          </p:cNvCxnSpPr>
          <p:nvPr/>
        </p:nvCxnSpPr>
        <p:spPr>
          <a:xfrm flipH="1">
            <a:off x="1291632" y="3480040"/>
            <a:ext cx="1" cy="623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接點: 肘形 81">
            <a:extLst>
              <a:ext uri="{FF2B5EF4-FFF2-40B4-BE49-F238E27FC236}">
                <a16:creationId xmlns:a16="http://schemas.microsoft.com/office/drawing/2014/main" id="{FB365162-AB32-4EB2-AFF9-00F0956340AC}"/>
              </a:ext>
            </a:extLst>
          </p:cNvPr>
          <p:cNvCxnSpPr>
            <a:stCxn id="3" idx="2"/>
            <a:endCxn id="74" idx="0"/>
          </p:cNvCxnSpPr>
          <p:nvPr/>
        </p:nvCxnSpPr>
        <p:spPr>
          <a:xfrm rot="5400000">
            <a:off x="3061146" y="510220"/>
            <a:ext cx="703851" cy="424287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C51A47C-EA21-491A-AB07-838B6AC30F8F}"/>
              </a:ext>
            </a:extLst>
          </p:cNvPr>
          <p:cNvSpPr txBox="1"/>
          <p:nvPr/>
        </p:nvSpPr>
        <p:spPr>
          <a:xfrm>
            <a:off x="6881620" y="4821089"/>
            <a:ext cx="480854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取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*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10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kernel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的眾數作為特徵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A005BD8C-2CC4-4C66-BDF4-2497FA36D10D}"/>
              </a:ext>
            </a:extLst>
          </p:cNvPr>
          <p:cNvSpPr/>
          <p:nvPr/>
        </p:nvSpPr>
        <p:spPr>
          <a:xfrm>
            <a:off x="5289744" y="4068529"/>
            <a:ext cx="1225974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背景</a:t>
            </a:r>
            <a:r>
              <a:rPr lang="en-US" altLang="zh-TW" sz="1200" dirty="0"/>
              <a:t>LBP</a:t>
            </a:r>
            <a:r>
              <a:rPr lang="zh-TW" altLang="en-US" sz="1200" dirty="0"/>
              <a:t>與</a:t>
            </a:r>
            <a:endParaRPr lang="en-US" altLang="zh-TW" sz="1200" dirty="0"/>
          </a:p>
          <a:p>
            <a:pPr algn="ctr"/>
            <a:r>
              <a:rPr lang="zh-TW" altLang="en-US" sz="1200" dirty="0"/>
              <a:t>前景</a:t>
            </a:r>
            <a:r>
              <a:rPr lang="en-US" altLang="zh-TW" sz="1200" dirty="0"/>
              <a:t>LBP</a:t>
            </a:r>
            <a:r>
              <a:rPr lang="zh-TW" altLang="en-US" sz="1200" dirty="0"/>
              <a:t>的差值</a:t>
            </a:r>
            <a:endParaRPr lang="en-US" altLang="zh-TW" sz="1200" dirty="0"/>
          </a:p>
        </p:txBody>
      </p:sp>
      <p:cxnSp>
        <p:nvCxnSpPr>
          <p:cNvPr id="32" name="接點: 肘形 31">
            <a:extLst>
              <a:ext uri="{FF2B5EF4-FFF2-40B4-BE49-F238E27FC236}">
                <a16:creationId xmlns:a16="http://schemas.microsoft.com/office/drawing/2014/main" id="{BABA939A-0B52-46DA-8E3F-9CA44262A05B}"/>
              </a:ext>
            </a:extLst>
          </p:cNvPr>
          <p:cNvCxnSpPr>
            <a:cxnSpLocks/>
            <a:stCxn id="6" idx="2"/>
            <a:endCxn id="28" idx="0"/>
          </p:cNvCxnSpPr>
          <p:nvPr/>
        </p:nvCxnSpPr>
        <p:spPr>
          <a:xfrm rot="5400000">
            <a:off x="6667388" y="2715384"/>
            <a:ext cx="588489" cy="21178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D8738300-DAE8-4B59-B5AC-B5682DC05098}"/>
              </a:ext>
            </a:extLst>
          </p:cNvPr>
          <p:cNvSpPr/>
          <p:nvPr/>
        </p:nvSpPr>
        <p:spPr>
          <a:xfrm>
            <a:off x="5219362" y="3641416"/>
            <a:ext cx="2742813" cy="1157161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8" name="接點: 肘形 37">
            <a:extLst>
              <a:ext uri="{FF2B5EF4-FFF2-40B4-BE49-F238E27FC236}">
                <a16:creationId xmlns:a16="http://schemas.microsoft.com/office/drawing/2014/main" id="{DA12B9B9-41C1-40FD-AB8D-065089AA92D7}"/>
              </a:ext>
            </a:extLst>
          </p:cNvPr>
          <p:cNvCxnSpPr>
            <a:cxnSpLocks/>
            <a:stCxn id="22" idx="1"/>
            <a:endCxn id="36" idx="2"/>
          </p:cNvCxnSpPr>
          <p:nvPr/>
        </p:nvCxnSpPr>
        <p:spPr>
          <a:xfrm rot="10800000">
            <a:off x="6590770" y="4798577"/>
            <a:ext cx="290851" cy="2071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AE8F025C-5880-4A4F-8DD2-C01BB4588CF5}"/>
              </a:ext>
            </a:extLst>
          </p:cNvPr>
          <p:cNvSpPr txBox="1"/>
          <p:nvPr/>
        </p:nvSpPr>
        <p:spPr>
          <a:xfrm>
            <a:off x="1671847" y="5014370"/>
            <a:ext cx="237183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預計使用</a:t>
            </a:r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opencv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內建的背景模型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37" name="接點: 肘形 36">
            <a:extLst>
              <a:ext uri="{FF2B5EF4-FFF2-40B4-BE49-F238E27FC236}">
                <a16:creationId xmlns:a16="http://schemas.microsoft.com/office/drawing/2014/main" id="{BE4E5955-7C5A-41C1-8BAB-D89CDC51FE44}"/>
              </a:ext>
            </a:extLst>
          </p:cNvPr>
          <p:cNvCxnSpPr>
            <a:cxnSpLocks/>
            <a:stCxn id="30" idx="1"/>
            <a:endCxn id="77" idx="2"/>
          </p:cNvCxnSpPr>
          <p:nvPr/>
        </p:nvCxnSpPr>
        <p:spPr>
          <a:xfrm rot="10800000">
            <a:off x="1291633" y="4603530"/>
            <a:ext cx="380215" cy="73400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1438C2A-E949-4572-4707-86159F033BD7}"/>
              </a:ext>
            </a:extLst>
          </p:cNvPr>
          <p:cNvSpPr/>
          <p:nvPr/>
        </p:nvSpPr>
        <p:spPr>
          <a:xfrm>
            <a:off x="3614576" y="4099970"/>
            <a:ext cx="1265951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貝式分類</a:t>
            </a: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14DC39E9-7FD8-441B-B073-2F623C4C5C1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3242694" y="3095112"/>
            <a:ext cx="619930" cy="138978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3B54AC52-7AE2-4A10-A282-F18B928225AF}"/>
              </a:ext>
            </a:extLst>
          </p:cNvPr>
          <p:cNvSpPr/>
          <p:nvPr/>
        </p:nvSpPr>
        <p:spPr>
          <a:xfrm>
            <a:off x="550922" y="2562045"/>
            <a:ext cx="4454804" cy="2129161"/>
          </a:xfrm>
          <a:prstGeom prst="rect">
            <a:avLst/>
          </a:prstGeom>
          <a:noFill/>
          <a:ln w="57150">
            <a:solidFill>
              <a:schemeClr val="accent2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E6D53A8-078C-4390-8558-8210E135D4C4}"/>
              </a:ext>
            </a:extLst>
          </p:cNvPr>
          <p:cNvSpPr/>
          <p:nvPr/>
        </p:nvSpPr>
        <p:spPr>
          <a:xfrm>
            <a:off x="5141069" y="2562045"/>
            <a:ext cx="5759297" cy="2129161"/>
          </a:xfrm>
          <a:prstGeom prst="rect">
            <a:avLst/>
          </a:prstGeom>
          <a:noFill/>
          <a:ln w="57150">
            <a:solidFill>
              <a:schemeClr val="accent5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21ADEB8E-A1C8-433D-809A-7811AFF3C783}"/>
              </a:ext>
            </a:extLst>
          </p:cNvPr>
          <p:cNvSpPr/>
          <p:nvPr/>
        </p:nvSpPr>
        <p:spPr>
          <a:xfrm>
            <a:off x="10248568" y="5718018"/>
            <a:ext cx="966758" cy="369332"/>
          </a:xfrm>
          <a:prstGeom prst="rect">
            <a:avLst/>
          </a:prstGeom>
          <a:noFill/>
          <a:ln w="57150">
            <a:solidFill>
              <a:schemeClr val="accent5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陳家豪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8617610-4A49-4D5E-B486-56D22E4ECB88}"/>
              </a:ext>
            </a:extLst>
          </p:cNvPr>
          <p:cNvSpPr/>
          <p:nvPr/>
        </p:nvSpPr>
        <p:spPr>
          <a:xfrm>
            <a:off x="9112496" y="5718018"/>
            <a:ext cx="966758" cy="369332"/>
          </a:xfrm>
          <a:prstGeom prst="rect">
            <a:avLst/>
          </a:prstGeom>
          <a:noFill/>
          <a:ln w="57150">
            <a:solidFill>
              <a:schemeClr val="accent2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劉益彤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BE5966C-6502-41F9-9471-80ED2304F90A}"/>
              </a:ext>
            </a:extLst>
          </p:cNvPr>
          <p:cNvSpPr/>
          <p:nvPr/>
        </p:nvSpPr>
        <p:spPr>
          <a:xfrm>
            <a:off x="8150676" y="5718018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分工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52370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995A007C-F487-46DA-86A0-B22ABD38C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系統流程圖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B40BB8F-D3E3-4F54-A046-B4173365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29" y="2686556"/>
            <a:ext cx="1528989" cy="863242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D8DBDB43-3511-4E6E-9E97-469B587F7997}"/>
              </a:ext>
            </a:extLst>
          </p:cNvPr>
          <p:cNvSpPr/>
          <p:nvPr/>
        </p:nvSpPr>
        <p:spPr>
          <a:xfrm>
            <a:off x="2108858" y="3804433"/>
            <a:ext cx="763884" cy="4999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背景模型</a:t>
            </a: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FA218073-AF6B-4492-9D94-9BCC6155D345}"/>
              </a:ext>
            </a:extLst>
          </p:cNvPr>
          <p:cNvSpPr/>
          <p:nvPr/>
        </p:nvSpPr>
        <p:spPr>
          <a:xfrm>
            <a:off x="611831" y="3818715"/>
            <a:ext cx="930952" cy="471361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開始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4059CC0E-6F4F-423A-B32F-E4D511D62669}"/>
              </a:ext>
            </a:extLst>
          </p:cNvPr>
          <p:cNvCxnSpPr>
            <a:stCxn id="6" idx="6"/>
            <a:endCxn id="5" idx="1"/>
          </p:cNvCxnSpPr>
          <p:nvPr/>
        </p:nvCxnSpPr>
        <p:spPr>
          <a:xfrm flipV="1">
            <a:off x="1542783" y="4054395"/>
            <a:ext cx="5660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F27526C0-2C88-463C-9F3E-ED0F5C9E8999}"/>
              </a:ext>
            </a:extLst>
          </p:cNvPr>
          <p:cNvCxnSpPr>
            <a:cxnSpLocks/>
          </p:cNvCxnSpPr>
          <p:nvPr/>
        </p:nvCxnSpPr>
        <p:spPr>
          <a:xfrm>
            <a:off x="1866028" y="3549798"/>
            <a:ext cx="19796" cy="504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86F0E01D-2154-4E78-9445-AC6B2481493E}"/>
              </a:ext>
            </a:extLst>
          </p:cNvPr>
          <p:cNvSpPr/>
          <p:nvPr/>
        </p:nvSpPr>
        <p:spPr>
          <a:xfrm>
            <a:off x="956336" y="2317223"/>
            <a:ext cx="17389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輸入</a:t>
            </a:r>
            <a:r>
              <a:rPr lang="en-US" altLang="zh-TW" dirty="0"/>
              <a:t>:</a:t>
            </a:r>
            <a:r>
              <a:rPr lang="zh-TW" altLang="en-US" dirty="0"/>
              <a:t>影片畫面</a:t>
            </a:r>
            <a:endParaRPr lang="en-US" altLang="zh-TW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22CEF7B-97AE-4E3C-B043-5B4F3C09E13B}"/>
              </a:ext>
            </a:extLst>
          </p:cNvPr>
          <p:cNvSpPr/>
          <p:nvPr/>
        </p:nvSpPr>
        <p:spPr>
          <a:xfrm>
            <a:off x="2570518" y="2075569"/>
            <a:ext cx="1454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輸出</a:t>
            </a:r>
            <a:r>
              <a:rPr lang="en-US" altLang="zh-TW" dirty="0"/>
              <a:t>:</a:t>
            </a:r>
            <a:r>
              <a:rPr lang="zh-TW" altLang="en-US" dirty="0"/>
              <a:t>前景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陰影與物件</a:t>
            </a:r>
            <a:r>
              <a:rPr lang="en-US" altLang="zh-TW" dirty="0"/>
              <a:t>)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0E376D9-C04E-4395-BB69-CAEAD8DB3BD0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3361155" y="3549797"/>
            <a:ext cx="0" cy="50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圖片 23">
            <a:extLst>
              <a:ext uri="{FF2B5EF4-FFF2-40B4-BE49-F238E27FC236}">
                <a16:creationId xmlns:a16="http://schemas.microsoft.com/office/drawing/2014/main" id="{62EE0E8F-3349-41C8-8FD6-F114509DC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938" y="2686555"/>
            <a:ext cx="1328433" cy="863242"/>
          </a:xfrm>
          <a:prstGeom prst="rect">
            <a:avLst/>
          </a:prstGeom>
        </p:spPr>
      </p:pic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BFDD3D92-CA49-47FF-9997-572EC37AE62F}"/>
              </a:ext>
            </a:extLst>
          </p:cNvPr>
          <p:cNvSpPr/>
          <p:nvPr/>
        </p:nvSpPr>
        <p:spPr>
          <a:xfrm>
            <a:off x="5096388" y="2573245"/>
            <a:ext cx="1715508" cy="2787161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724C705-6893-4659-B7D1-A7B32C3B21B5}"/>
              </a:ext>
            </a:extLst>
          </p:cNvPr>
          <p:cNvSpPr/>
          <p:nvPr/>
        </p:nvSpPr>
        <p:spPr>
          <a:xfrm>
            <a:off x="5198109" y="2573245"/>
            <a:ext cx="17389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特徵計算</a:t>
            </a:r>
            <a:endParaRPr lang="en-US" altLang="zh-TW" dirty="0"/>
          </a:p>
        </p:txBody>
      </p:sp>
      <p:sp>
        <p:nvSpPr>
          <p:cNvPr id="38" name="矩形: 圓角 37">
            <a:extLst>
              <a:ext uri="{FF2B5EF4-FFF2-40B4-BE49-F238E27FC236}">
                <a16:creationId xmlns:a16="http://schemas.microsoft.com/office/drawing/2014/main" id="{C371749F-128F-461F-954E-F224785EC90C}"/>
              </a:ext>
            </a:extLst>
          </p:cNvPr>
          <p:cNvSpPr/>
          <p:nvPr/>
        </p:nvSpPr>
        <p:spPr>
          <a:xfrm>
            <a:off x="5324092" y="3611475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LBP</a:t>
            </a:r>
          </a:p>
        </p:txBody>
      </p:sp>
      <p:sp>
        <p:nvSpPr>
          <p:cNvPr id="39" name="矩形: 圓角 38">
            <a:extLst>
              <a:ext uri="{FF2B5EF4-FFF2-40B4-BE49-F238E27FC236}">
                <a16:creationId xmlns:a16="http://schemas.microsoft.com/office/drawing/2014/main" id="{E20533DF-CB74-4D9B-93F7-13CC2FE695E7}"/>
              </a:ext>
            </a:extLst>
          </p:cNvPr>
          <p:cNvSpPr/>
          <p:nvPr/>
        </p:nvSpPr>
        <p:spPr>
          <a:xfrm>
            <a:off x="5324092" y="3042108"/>
            <a:ext cx="1243476" cy="4698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背景</a:t>
            </a:r>
            <a:r>
              <a:rPr lang="en-US" altLang="zh-TW" sz="1200" dirty="0"/>
              <a:t>LBP</a:t>
            </a:r>
            <a:r>
              <a:rPr lang="zh-TW" altLang="en-US" sz="1200" dirty="0"/>
              <a:t>與</a:t>
            </a:r>
            <a:endParaRPr lang="en-US" altLang="zh-TW" sz="1200" dirty="0"/>
          </a:p>
          <a:p>
            <a:pPr algn="ctr"/>
            <a:r>
              <a:rPr lang="zh-TW" altLang="en-US" sz="1200" dirty="0"/>
              <a:t>前景</a:t>
            </a:r>
            <a:r>
              <a:rPr lang="en-US" altLang="zh-TW" sz="1200" dirty="0"/>
              <a:t>LBP</a:t>
            </a:r>
            <a:r>
              <a:rPr lang="zh-TW" altLang="en-US" sz="1200" dirty="0"/>
              <a:t>的差值</a:t>
            </a:r>
            <a:endParaRPr lang="en-US" altLang="zh-TW" sz="1200" dirty="0"/>
          </a:p>
        </p:txBody>
      </p: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D2F97A02-6D82-455A-A468-2A6527459E1C}"/>
              </a:ext>
            </a:extLst>
          </p:cNvPr>
          <p:cNvSpPr/>
          <p:nvPr/>
        </p:nvSpPr>
        <p:spPr>
          <a:xfrm>
            <a:off x="5324092" y="4066357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RGB</a:t>
            </a:r>
            <a:r>
              <a:rPr lang="zh-TW" altLang="en-US" dirty="0"/>
              <a:t> 值</a:t>
            </a:r>
            <a:endParaRPr lang="en-US" altLang="zh-TW" dirty="0"/>
          </a:p>
        </p:txBody>
      </p:sp>
      <p:sp>
        <p:nvSpPr>
          <p:cNvPr id="43" name="矩形: 圓角 42">
            <a:extLst>
              <a:ext uri="{FF2B5EF4-FFF2-40B4-BE49-F238E27FC236}">
                <a16:creationId xmlns:a16="http://schemas.microsoft.com/office/drawing/2014/main" id="{391377DE-1E3B-493A-9622-4A11074BD712}"/>
              </a:ext>
            </a:extLst>
          </p:cNvPr>
          <p:cNvSpPr/>
          <p:nvPr/>
        </p:nvSpPr>
        <p:spPr>
          <a:xfrm>
            <a:off x="5324092" y="4519709"/>
            <a:ext cx="124347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HSV</a:t>
            </a:r>
            <a:r>
              <a:rPr lang="zh-TW" altLang="en-US" dirty="0"/>
              <a:t>值</a:t>
            </a:r>
            <a:endParaRPr lang="en-US" altLang="zh-TW" dirty="0"/>
          </a:p>
        </p:txBody>
      </p:sp>
      <p:cxnSp>
        <p:nvCxnSpPr>
          <p:cNvPr id="45" name="接點: 肘形 44">
            <a:extLst>
              <a:ext uri="{FF2B5EF4-FFF2-40B4-BE49-F238E27FC236}">
                <a16:creationId xmlns:a16="http://schemas.microsoft.com/office/drawing/2014/main" id="{A3485AF3-C26F-4233-BA5F-59DBAA4D8D2E}"/>
              </a:ext>
            </a:extLst>
          </p:cNvPr>
          <p:cNvCxnSpPr>
            <a:stCxn id="5" idx="3"/>
            <a:endCxn id="43" idx="1"/>
          </p:cNvCxnSpPr>
          <p:nvPr/>
        </p:nvCxnSpPr>
        <p:spPr>
          <a:xfrm>
            <a:off x="2872742" y="4054395"/>
            <a:ext cx="2451350" cy="642990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接點: 肘形 45">
            <a:extLst>
              <a:ext uri="{FF2B5EF4-FFF2-40B4-BE49-F238E27FC236}">
                <a16:creationId xmlns:a16="http://schemas.microsoft.com/office/drawing/2014/main" id="{90B3FA39-17C2-43CB-BD84-859213D08064}"/>
              </a:ext>
            </a:extLst>
          </p:cNvPr>
          <p:cNvCxnSpPr>
            <a:cxnSpLocks/>
            <a:stCxn id="5" idx="3"/>
            <a:endCxn id="42" idx="1"/>
          </p:cNvCxnSpPr>
          <p:nvPr/>
        </p:nvCxnSpPr>
        <p:spPr>
          <a:xfrm>
            <a:off x="2872742" y="4054395"/>
            <a:ext cx="2451350" cy="189638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接點: 肘形 46">
            <a:extLst>
              <a:ext uri="{FF2B5EF4-FFF2-40B4-BE49-F238E27FC236}">
                <a16:creationId xmlns:a16="http://schemas.microsoft.com/office/drawing/2014/main" id="{B2F4AF33-643F-4C13-89F4-91AE64FF6A73}"/>
              </a:ext>
            </a:extLst>
          </p:cNvPr>
          <p:cNvCxnSpPr>
            <a:cxnSpLocks/>
            <a:stCxn id="5" idx="3"/>
            <a:endCxn id="38" idx="1"/>
          </p:cNvCxnSpPr>
          <p:nvPr/>
        </p:nvCxnSpPr>
        <p:spPr>
          <a:xfrm flipV="1">
            <a:off x="2872742" y="3789151"/>
            <a:ext cx="2451350" cy="265244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接點: 肘形 49">
            <a:extLst>
              <a:ext uri="{FF2B5EF4-FFF2-40B4-BE49-F238E27FC236}">
                <a16:creationId xmlns:a16="http://schemas.microsoft.com/office/drawing/2014/main" id="{D9838C55-A0BD-4BFE-88AD-C0EEC4B043E9}"/>
              </a:ext>
            </a:extLst>
          </p:cNvPr>
          <p:cNvCxnSpPr>
            <a:cxnSpLocks/>
            <a:stCxn id="5" idx="3"/>
            <a:endCxn id="39" idx="1"/>
          </p:cNvCxnSpPr>
          <p:nvPr/>
        </p:nvCxnSpPr>
        <p:spPr>
          <a:xfrm flipV="1">
            <a:off x="2872742" y="3277026"/>
            <a:ext cx="2451350" cy="777369"/>
          </a:xfrm>
          <a:prstGeom prst="bentConnector3">
            <a:avLst>
              <a:gd name="adj1" fmla="val 638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E0650AAE-86EF-4C44-AAD0-13B00324A28C}"/>
              </a:ext>
            </a:extLst>
          </p:cNvPr>
          <p:cNvSpPr/>
          <p:nvPr/>
        </p:nvSpPr>
        <p:spPr>
          <a:xfrm>
            <a:off x="6820311" y="2317223"/>
            <a:ext cx="1454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輸出</a:t>
            </a:r>
            <a:r>
              <a:rPr lang="en-US" altLang="zh-TW" dirty="0"/>
              <a:t>:</a:t>
            </a:r>
            <a:r>
              <a:rPr lang="zh-TW" altLang="en-US" dirty="0"/>
              <a:t>特徵</a:t>
            </a:r>
            <a:endParaRPr lang="en-US" altLang="zh-TW" dirty="0"/>
          </a:p>
        </p:txBody>
      </p:sp>
      <p:sp>
        <p:nvSpPr>
          <p:cNvPr id="67" name="矩形: 圓角 66">
            <a:extLst>
              <a:ext uri="{FF2B5EF4-FFF2-40B4-BE49-F238E27FC236}">
                <a16:creationId xmlns:a16="http://schemas.microsoft.com/office/drawing/2014/main" id="{A55A5141-9142-43B2-91A1-682281A187E0}"/>
              </a:ext>
            </a:extLst>
          </p:cNvPr>
          <p:cNvSpPr/>
          <p:nvPr/>
        </p:nvSpPr>
        <p:spPr>
          <a:xfrm>
            <a:off x="7702316" y="3789149"/>
            <a:ext cx="1333226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分類器</a:t>
            </a:r>
            <a:endParaRPr lang="en-US" altLang="zh-TW" dirty="0"/>
          </a:p>
        </p:txBody>
      </p:sp>
      <p:cxnSp>
        <p:nvCxnSpPr>
          <p:cNvPr id="73" name="接點: 肘形 72">
            <a:extLst>
              <a:ext uri="{FF2B5EF4-FFF2-40B4-BE49-F238E27FC236}">
                <a16:creationId xmlns:a16="http://schemas.microsoft.com/office/drawing/2014/main" id="{BC9D2FA6-B3E9-4B6B-993F-8CCC32E7EA04}"/>
              </a:ext>
            </a:extLst>
          </p:cNvPr>
          <p:cNvCxnSpPr>
            <a:cxnSpLocks/>
            <a:stCxn id="39" idx="3"/>
            <a:endCxn id="67" idx="1"/>
          </p:cNvCxnSpPr>
          <p:nvPr/>
        </p:nvCxnSpPr>
        <p:spPr>
          <a:xfrm>
            <a:off x="6567568" y="3277026"/>
            <a:ext cx="1134748" cy="6897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接點: 肘形 74">
            <a:extLst>
              <a:ext uri="{FF2B5EF4-FFF2-40B4-BE49-F238E27FC236}">
                <a16:creationId xmlns:a16="http://schemas.microsoft.com/office/drawing/2014/main" id="{82549BF7-8D0D-44FF-816A-EC3BD1CEAEB7}"/>
              </a:ext>
            </a:extLst>
          </p:cNvPr>
          <p:cNvCxnSpPr>
            <a:cxnSpLocks/>
            <a:stCxn id="38" idx="3"/>
            <a:endCxn id="67" idx="1"/>
          </p:cNvCxnSpPr>
          <p:nvPr/>
        </p:nvCxnSpPr>
        <p:spPr>
          <a:xfrm>
            <a:off x="6567568" y="3789151"/>
            <a:ext cx="1134748" cy="1776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接點: 肘形 76">
            <a:extLst>
              <a:ext uri="{FF2B5EF4-FFF2-40B4-BE49-F238E27FC236}">
                <a16:creationId xmlns:a16="http://schemas.microsoft.com/office/drawing/2014/main" id="{E79A8A78-A8E6-480D-A872-6683B8AA45A9}"/>
              </a:ext>
            </a:extLst>
          </p:cNvPr>
          <p:cNvCxnSpPr>
            <a:cxnSpLocks/>
            <a:stCxn id="42" idx="3"/>
            <a:endCxn id="67" idx="1"/>
          </p:cNvCxnSpPr>
          <p:nvPr/>
        </p:nvCxnSpPr>
        <p:spPr>
          <a:xfrm flipV="1">
            <a:off x="6567568" y="3966825"/>
            <a:ext cx="1134748" cy="2772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接點: 肘形 78">
            <a:extLst>
              <a:ext uri="{FF2B5EF4-FFF2-40B4-BE49-F238E27FC236}">
                <a16:creationId xmlns:a16="http://schemas.microsoft.com/office/drawing/2014/main" id="{7F1F4C4C-51F4-4763-8550-FFFE582DDA5E}"/>
              </a:ext>
            </a:extLst>
          </p:cNvPr>
          <p:cNvCxnSpPr>
            <a:cxnSpLocks/>
            <a:stCxn id="43" idx="3"/>
            <a:endCxn id="67" idx="1"/>
          </p:cNvCxnSpPr>
          <p:nvPr/>
        </p:nvCxnSpPr>
        <p:spPr>
          <a:xfrm flipV="1">
            <a:off x="6567568" y="3966825"/>
            <a:ext cx="1134748" cy="7305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線單箭頭接點 79">
            <a:extLst>
              <a:ext uri="{FF2B5EF4-FFF2-40B4-BE49-F238E27FC236}">
                <a16:creationId xmlns:a16="http://schemas.microsoft.com/office/drawing/2014/main" id="{AB22B2BE-AE65-4FBE-8F13-FDDA26D9AAF2}"/>
              </a:ext>
            </a:extLst>
          </p:cNvPr>
          <p:cNvCxnSpPr>
            <a:cxnSpLocks/>
            <a:stCxn id="64" idx="2"/>
          </p:cNvCxnSpPr>
          <p:nvPr/>
        </p:nvCxnSpPr>
        <p:spPr>
          <a:xfrm>
            <a:off x="7547738" y="2686555"/>
            <a:ext cx="0" cy="128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菱形 86">
            <a:extLst>
              <a:ext uri="{FF2B5EF4-FFF2-40B4-BE49-F238E27FC236}">
                <a16:creationId xmlns:a16="http://schemas.microsoft.com/office/drawing/2014/main" id="{32F46BF7-EC25-4837-B3BF-D4527DD12604}"/>
              </a:ext>
            </a:extLst>
          </p:cNvPr>
          <p:cNvSpPr/>
          <p:nvPr/>
        </p:nvSpPr>
        <p:spPr>
          <a:xfrm>
            <a:off x="9259365" y="3583262"/>
            <a:ext cx="1682661" cy="7773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該</a:t>
            </a:r>
            <a:r>
              <a:rPr lang="en-US" altLang="zh-TW" sz="1200" dirty="0"/>
              <a:t>pixel</a:t>
            </a:r>
            <a:r>
              <a:rPr lang="zh-TW" altLang="en-US" sz="1200" dirty="0"/>
              <a:t>是否為陰影</a:t>
            </a:r>
          </a:p>
        </p:txBody>
      </p:sp>
      <p:cxnSp>
        <p:nvCxnSpPr>
          <p:cNvPr id="93" name="直線單箭頭接點 92">
            <a:extLst>
              <a:ext uri="{FF2B5EF4-FFF2-40B4-BE49-F238E27FC236}">
                <a16:creationId xmlns:a16="http://schemas.microsoft.com/office/drawing/2014/main" id="{63808BAC-989B-4F50-A1E4-B7854F7B1F06}"/>
              </a:ext>
            </a:extLst>
          </p:cNvPr>
          <p:cNvCxnSpPr>
            <a:cxnSpLocks/>
            <a:stCxn id="67" idx="3"/>
            <a:endCxn id="87" idx="1"/>
          </p:cNvCxnSpPr>
          <p:nvPr/>
        </p:nvCxnSpPr>
        <p:spPr>
          <a:xfrm>
            <a:off x="9035542" y="3966825"/>
            <a:ext cx="223823" cy="5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>
            <a:extLst>
              <a:ext uri="{FF2B5EF4-FFF2-40B4-BE49-F238E27FC236}">
                <a16:creationId xmlns:a16="http://schemas.microsoft.com/office/drawing/2014/main" id="{61672E77-A32D-424B-8D4C-21EAADF24FC1}"/>
              </a:ext>
            </a:extLst>
          </p:cNvPr>
          <p:cNvSpPr/>
          <p:nvPr/>
        </p:nvSpPr>
        <p:spPr>
          <a:xfrm>
            <a:off x="9385934" y="4244032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是</a:t>
            </a: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18030D4C-BDCD-42FF-9EFD-2E199325523F}"/>
              </a:ext>
            </a:extLst>
          </p:cNvPr>
          <p:cNvSpPr/>
          <p:nvPr/>
        </p:nvSpPr>
        <p:spPr>
          <a:xfrm>
            <a:off x="10892554" y="357807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否</a:t>
            </a:r>
          </a:p>
        </p:txBody>
      </p:sp>
      <p:sp>
        <p:nvSpPr>
          <p:cNvPr id="97" name="矩形: 圓角 96">
            <a:extLst>
              <a:ext uri="{FF2B5EF4-FFF2-40B4-BE49-F238E27FC236}">
                <a16:creationId xmlns:a16="http://schemas.microsoft.com/office/drawing/2014/main" id="{C2342942-E432-4714-8F8D-E5AD3999A861}"/>
              </a:ext>
            </a:extLst>
          </p:cNvPr>
          <p:cNvSpPr/>
          <p:nvPr/>
        </p:nvSpPr>
        <p:spPr>
          <a:xfrm>
            <a:off x="9593683" y="4661961"/>
            <a:ext cx="1013257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移除該</a:t>
            </a:r>
            <a:r>
              <a:rPr lang="en-US" altLang="zh-TW" sz="1200" dirty="0"/>
              <a:t>pixel</a:t>
            </a:r>
          </a:p>
        </p:txBody>
      </p:sp>
      <p:sp>
        <p:nvSpPr>
          <p:cNvPr id="98" name="矩形: 圓角 97">
            <a:extLst>
              <a:ext uri="{FF2B5EF4-FFF2-40B4-BE49-F238E27FC236}">
                <a16:creationId xmlns:a16="http://schemas.microsoft.com/office/drawing/2014/main" id="{76766860-1C28-4F79-B3DE-30AC3D52E04B}"/>
              </a:ext>
            </a:extLst>
          </p:cNvPr>
          <p:cNvSpPr/>
          <p:nvPr/>
        </p:nvSpPr>
        <p:spPr>
          <a:xfrm>
            <a:off x="10717497" y="4654818"/>
            <a:ext cx="1013257" cy="3553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200" dirty="0"/>
              <a:t>保留該</a:t>
            </a:r>
            <a:r>
              <a:rPr lang="en-US" altLang="zh-TW" sz="1200" dirty="0"/>
              <a:t>pixel</a:t>
            </a:r>
          </a:p>
        </p:txBody>
      </p:sp>
      <p:cxnSp>
        <p:nvCxnSpPr>
          <p:cNvPr id="100" name="直線單箭頭接點 99">
            <a:extLst>
              <a:ext uri="{FF2B5EF4-FFF2-40B4-BE49-F238E27FC236}">
                <a16:creationId xmlns:a16="http://schemas.microsoft.com/office/drawing/2014/main" id="{A6D22B77-2E8F-492F-A1FE-ABD74680CE0B}"/>
              </a:ext>
            </a:extLst>
          </p:cNvPr>
          <p:cNvCxnSpPr>
            <a:cxnSpLocks/>
            <a:stCxn id="87" idx="2"/>
            <a:endCxn id="97" idx="0"/>
          </p:cNvCxnSpPr>
          <p:nvPr/>
        </p:nvCxnSpPr>
        <p:spPr>
          <a:xfrm flipH="1">
            <a:off x="10100312" y="4360631"/>
            <a:ext cx="384" cy="301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接點: 肘形 101">
            <a:extLst>
              <a:ext uri="{FF2B5EF4-FFF2-40B4-BE49-F238E27FC236}">
                <a16:creationId xmlns:a16="http://schemas.microsoft.com/office/drawing/2014/main" id="{7D4B23EF-8062-4AAD-B927-947C0B702F85}"/>
              </a:ext>
            </a:extLst>
          </p:cNvPr>
          <p:cNvCxnSpPr>
            <a:cxnSpLocks/>
            <a:stCxn id="87" idx="3"/>
            <a:endCxn id="98" idx="0"/>
          </p:cNvCxnSpPr>
          <p:nvPr/>
        </p:nvCxnSpPr>
        <p:spPr>
          <a:xfrm>
            <a:off x="10942026" y="3971947"/>
            <a:ext cx="282100" cy="6828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接點: 肘形 104">
            <a:extLst>
              <a:ext uri="{FF2B5EF4-FFF2-40B4-BE49-F238E27FC236}">
                <a16:creationId xmlns:a16="http://schemas.microsoft.com/office/drawing/2014/main" id="{9E5CC5E5-D5B5-4BBF-A6F7-8F5C010E6196}"/>
              </a:ext>
            </a:extLst>
          </p:cNvPr>
          <p:cNvCxnSpPr>
            <a:stCxn id="97" idx="2"/>
            <a:endCxn id="5" idx="1"/>
          </p:cNvCxnSpPr>
          <p:nvPr/>
        </p:nvCxnSpPr>
        <p:spPr>
          <a:xfrm rot="5400000" flipH="1">
            <a:off x="5623126" y="540127"/>
            <a:ext cx="962917" cy="7991454"/>
          </a:xfrm>
          <a:prstGeom prst="bentConnector4">
            <a:avLst>
              <a:gd name="adj1" fmla="val -97692"/>
              <a:gd name="adj2" fmla="val 1028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接點: 肘形 106">
            <a:extLst>
              <a:ext uri="{FF2B5EF4-FFF2-40B4-BE49-F238E27FC236}">
                <a16:creationId xmlns:a16="http://schemas.microsoft.com/office/drawing/2014/main" id="{BDD02165-A1F1-4093-BEBC-B8CD4C6CA6D3}"/>
              </a:ext>
            </a:extLst>
          </p:cNvPr>
          <p:cNvCxnSpPr>
            <a:stCxn id="98" idx="2"/>
            <a:endCxn id="5" idx="1"/>
          </p:cNvCxnSpPr>
          <p:nvPr/>
        </p:nvCxnSpPr>
        <p:spPr>
          <a:xfrm rot="5400000" flipH="1">
            <a:off x="6188605" y="-25352"/>
            <a:ext cx="955774" cy="9115268"/>
          </a:xfrm>
          <a:prstGeom prst="bentConnector4">
            <a:avLst>
              <a:gd name="adj1" fmla="val -100116"/>
              <a:gd name="adj2" fmla="val 10250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16456A2A-7731-49ED-9B34-8B833E8CE445}"/>
              </a:ext>
            </a:extLst>
          </p:cNvPr>
          <p:cNvSpPr/>
          <p:nvPr/>
        </p:nvSpPr>
        <p:spPr>
          <a:xfrm>
            <a:off x="4155000" y="1828448"/>
            <a:ext cx="7832967" cy="3779333"/>
          </a:xfrm>
          <a:prstGeom prst="round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A367C31D-4591-48FE-AD16-1FF77D9F447E}"/>
              </a:ext>
            </a:extLst>
          </p:cNvPr>
          <p:cNvSpPr/>
          <p:nvPr/>
        </p:nvSpPr>
        <p:spPr>
          <a:xfrm>
            <a:off x="4183452" y="1869464"/>
            <a:ext cx="27843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/>
              <a:t>針對每個</a:t>
            </a:r>
            <a:r>
              <a:rPr lang="en-US" altLang="zh-TW" dirty="0"/>
              <a:t>pixel</a:t>
            </a:r>
            <a:r>
              <a:rPr lang="zh-TW" altLang="en-US" dirty="0"/>
              <a:t>進行處理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44568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01FAB4A-1D4C-4792-92A9-E38EBC057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Git 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FC94EAC-C6E1-4D2C-99EE-762B3EDA7C38}"/>
              </a:ext>
            </a:extLst>
          </p:cNvPr>
          <p:cNvSpPr/>
          <p:nvPr/>
        </p:nvSpPr>
        <p:spPr>
          <a:xfrm>
            <a:off x="7946072" y="5607971"/>
            <a:ext cx="3407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2"/>
              </a:rPr>
              <a:t>jackxj059/112images (github.com)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A9C8ACD-E9D0-4141-985E-60285B5B1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42787"/>
            <a:ext cx="8668960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2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取前景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EA03B8D-4396-93ED-D437-CE33AC752E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456075"/>
              </p:ext>
            </p:extLst>
          </p:nvPr>
        </p:nvGraphicFramePr>
        <p:xfrm>
          <a:off x="838200" y="1201850"/>
          <a:ext cx="812800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getForeground</a:t>
                      </a:r>
                      <a:r>
                        <a:rPr lang="en-US" altLang="zh-TW" dirty="0"/>
                        <a:t>(frame)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frame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影片裡每一幀的畫面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fgModel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前景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113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抓前景物件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7870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4266717-BF40-BAFF-63DA-D0A587EDD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747101"/>
              </p:ext>
            </p:extLst>
          </p:nvPr>
        </p:nvGraphicFramePr>
        <p:xfrm>
          <a:off x="838200" y="1201850"/>
          <a:ext cx="8128000" cy="26670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lbpFeature</a:t>
                      </a:r>
                      <a:r>
                        <a:rPr lang="en-US" altLang="zh-TW" dirty="0"/>
                        <a:t>(image, x, y,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, mode)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 err="1"/>
                        <a:t>lbp</a:t>
                      </a:r>
                      <a:r>
                        <a:rPr lang="zh-TW" altLang="en-US" dirty="0"/>
                        <a:t>計算後的結果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時，</a:t>
                      </a:r>
                      <a:r>
                        <a:rPr lang="en-US" altLang="zh-TW" dirty="0"/>
                        <a:t>kernel</a:t>
                      </a:r>
                      <a:r>
                        <a:rPr lang="zh-TW" altLang="en-US" dirty="0"/>
                        <a:t>的大小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 </a:t>
                      </a:r>
                      <a:r>
                        <a:rPr lang="en-US" altLang="zh-TW" dirty="0"/>
                        <a:t>mode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取前幾個眾數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1550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根據該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找周圍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*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眾數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367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904376"/>
              </p:ext>
            </p:extLst>
          </p:nvPr>
        </p:nvGraphicFramePr>
        <p:xfrm>
          <a:off x="838200" y="1201850"/>
          <a:ext cx="8128000" cy="2936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/>
                        <a:t>lbpBackgroundFeature</a:t>
                      </a:r>
                      <a:r>
                        <a:rPr lang="en-US" altLang="zh-TW" dirty="0"/>
                        <a:t>(image, x, y,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, mode)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背景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與前景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差值的結果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計算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時，</a:t>
                      </a:r>
                      <a:r>
                        <a:rPr lang="en-US" altLang="zh-TW" dirty="0"/>
                        <a:t>kernel</a:t>
                      </a:r>
                      <a:r>
                        <a:rPr lang="zh-TW" altLang="en-US" dirty="0"/>
                        <a:t>的大小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int </a:t>
                      </a:r>
                      <a:r>
                        <a:rPr lang="zh-TW" altLang="en-US" dirty="0"/>
                        <a:t>名稱 </a:t>
                      </a:r>
                      <a:r>
                        <a:rPr lang="en-US" altLang="zh-TW" dirty="0"/>
                        <a:t>mode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取前幾個眾數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9068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根據該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找與其周圍周圍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*</a:t>
                      </a:r>
                      <a:r>
                        <a:rPr lang="en-US" altLang="zh-TW" dirty="0" err="1"/>
                        <a:t>kernel_size</a:t>
                      </a:r>
                      <a:r>
                        <a:rPr lang="en-US" altLang="zh-TW" dirty="0"/>
                        <a:t>)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，計算背景</a:t>
                      </a:r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與該幀眾數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2692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03D428A4-F3CB-494B-9964-A0DE97C15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55271E80-91E7-441E-9FAB-A8F453CB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API-</a:t>
            </a:r>
            <a:r>
              <a:rPr lang="zh-TW" altLang="en-US" dirty="0"/>
              <a:t>特徵計算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1484340-3158-A39D-37AC-C01F670F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896253"/>
              </p:ext>
            </p:extLst>
          </p:nvPr>
        </p:nvGraphicFramePr>
        <p:xfrm>
          <a:off x="838200" y="1201850"/>
          <a:ext cx="8128000" cy="23977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26029">
                  <a:extLst>
                    <a:ext uri="{9D8B030D-6E8A-4147-A177-3AD203B41FA5}">
                      <a16:colId xmlns:a16="http://schemas.microsoft.com/office/drawing/2014/main" val="484167844"/>
                    </a:ext>
                  </a:extLst>
                </a:gridCol>
                <a:gridCol w="6701971">
                  <a:extLst>
                    <a:ext uri="{9D8B030D-6E8A-4147-A177-3AD203B41FA5}">
                      <a16:colId xmlns:a16="http://schemas.microsoft.com/office/drawing/2014/main" val="2167535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模組名稱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rgbFeature</a:t>
                      </a:r>
                      <a:r>
                        <a:rPr lang="en-US" altLang="zh-TW" dirty="0"/>
                        <a:t>(image, x, y)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9794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Inputs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</a:t>
                      </a:r>
                      <a:r>
                        <a:rPr lang="en-US" altLang="zh-TW" dirty="0" err="1"/>
                        <a:t>numpy.ndarray</a:t>
                      </a:r>
                      <a:r>
                        <a:rPr lang="en-US" altLang="zh-TW" dirty="0"/>
                        <a:t>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image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要計算的圖片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x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x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int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y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y</a:t>
                      </a:r>
                      <a:r>
                        <a:rPr lang="zh-TW" altLang="en-US" dirty="0"/>
                        <a:t>座標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0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Outputs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型態</a:t>
                      </a:r>
                      <a:r>
                        <a:rPr lang="en-US" altLang="zh-TW" dirty="0"/>
                        <a:t>: list </a:t>
                      </a:r>
                      <a:r>
                        <a:rPr lang="zh-TW" altLang="en-US" dirty="0"/>
                        <a:t>名稱</a:t>
                      </a:r>
                      <a:r>
                        <a:rPr lang="en-US" altLang="zh-TW" dirty="0"/>
                        <a:t>: result </a:t>
                      </a:r>
                      <a:r>
                        <a:rPr lang="en-US" altLang="zh-TW" dirty="0">
                          <a:sym typeface="Wingdings" panose="05000000000000000000" pitchFamily="2" charset="2"/>
                        </a:rPr>
                        <a:t></a:t>
                      </a:r>
                      <a:r>
                        <a:rPr lang="zh-TW" altLang="en-US" dirty="0"/>
                        <a:t>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RGB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196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Parameters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684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Description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計算該</a:t>
                      </a:r>
                      <a:r>
                        <a:rPr lang="en-US" altLang="zh-TW" dirty="0"/>
                        <a:t>pixel</a:t>
                      </a:r>
                      <a:r>
                        <a:rPr lang="zh-TW" altLang="en-US" dirty="0"/>
                        <a:t>的</a:t>
                      </a:r>
                      <a:r>
                        <a:rPr lang="en-US" altLang="zh-TW" dirty="0"/>
                        <a:t>RGB</a:t>
                      </a:r>
                      <a:r>
                        <a:rPr lang="zh-TW" altLang="en-US" dirty="0"/>
                        <a:t>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1214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377555"/>
      </p:ext>
    </p:extLst>
  </p:cSld>
  <p:clrMapOvr>
    <a:masterClrMapping/>
  </p:clrMapOvr>
</p:sld>
</file>

<file path=ppt/theme/theme1.xml><?xml version="1.0" encoding="utf-8"?>
<a:theme xmlns:a="http://schemas.openxmlformats.org/drawingml/2006/main" name="gsla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slab" id="{0DD56E44-9ECC-42A8-8300-BBCA5C2465C4}" vid="{8C33493D-4914-468E-A9B1-B41F3C92EF1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gslab</Template>
  <TotalTime>2029</TotalTime>
  <Words>973</Words>
  <Application>Microsoft Office PowerPoint</Application>
  <PresentationFormat>寬螢幕</PresentationFormat>
  <Paragraphs>155</Paragraphs>
  <Slides>19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6" baseType="lpstr">
      <vt:lpstr>新細明體</vt:lpstr>
      <vt:lpstr>標楷體</vt:lpstr>
      <vt:lpstr>Arial</vt:lpstr>
      <vt:lpstr>Calibri</vt:lpstr>
      <vt:lpstr>Times New Roman</vt:lpstr>
      <vt:lpstr>Wingdings</vt:lpstr>
      <vt:lpstr>gslab</vt:lpstr>
      <vt:lpstr>嵌入式影像處理 期末報告</vt:lpstr>
      <vt:lpstr>題目</vt:lpstr>
      <vt:lpstr>Break down - 修正</vt:lpstr>
      <vt:lpstr>系統流程圖</vt:lpstr>
      <vt:lpstr>Git </vt:lpstr>
      <vt:lpstr>API-取前景</vt:lpstr>
      <vt:lpstr>API-特徵計算</vt:lpstr>
      <vt:lpstr>API-特徵計算</vt:lpstr>
      <vt:lpstr>API-特徵計算</vt:lpstr>
      <vt:lpstr>API-特徵計算</vt:lpstr>
      <vt:lpstr>API-分類器</vt:lpstr>
      <vt:lpstr>API-分類器</vt:lpstr>
      <vt:lpstr>使用場域-雨天</vt:lpstr>
      <vt:lpstr>使用場域-雨天夜晚</vt:lpstr>
      <vt:lpstr>使用場域-白天</vt:lpstr>
      <vt:lpstr>近期進度規劃</vt:lpstr>
      <vt:lpstr>RGB、HSV 資料可視化</vt:lpstr>
      <vt:lpstr>LBP 範圍內標準差 資料可視化</vt:lpstr>
      <vt:lpstr>參考資料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336</cp:revision>
  <dcterms:created xsi:type="dcterms:W3CDTF">2023-03-14T12:35:01Z</dcterms:created>
  <dcterms:modified xsi:type="dcterms:W3CDTF">2023-05-30T08:37:45Z</dcterms:modified>
</cp:coreProperties>
</file>

<file path=docProps/thumbnail.jpeg>
</file>